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7-1.png>
</file>

<file path=ppt/media/image-7-2.png>
</file>

<file path=ppt/media/image-7-3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011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Intelligent Intruder Detection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5882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introduces an advanced intruder detection system. It leverages a Raspberry Pi 4 for real-time monitoring and threat identification. The system employs cutting-edge computer vision and machine learning techniques to protect your property.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66558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Aaron Anil, Navaneet Krishnan, Vaishnav S Nair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127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Conclusion and Future Enhancements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57044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364236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Home Security</a:t>
            </a:r>
            <a:endParaRPr lang="en-US" sz="22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3570446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912304" y="4364236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Industrial Monitoring</a:t>
            </a:r>
            <a:endParaRPr lang="en-US" sz="22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3570446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4538" y="4364236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Smart City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6280190" y="53280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We've demonstrated an intelligent, low-cost security solution. Future enhancements include enhanced ML models and multi-camera synchronization.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606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Motivation for Intelligent Security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734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1734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Rising Burglaries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6391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Over 2.5 million home burglaries occur annually in the US.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1734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22583" y="31734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 False Alarms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366391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systems have a 70% false alarm rate.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345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2345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Significant Losses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2500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average property loss per burglary is $2,661.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34305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need for cost-effective, intelligent solutions is clear. Emerging AI and IoT technologies offer smarter security approaches.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7552" y="669369"/>
            <a:ext cx="7861697" cy="1144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Literature Review: Existing Approaches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127552" y="2088952"/>
            <a:ext cx="7861697" cy="5471160"/>
          </a:xfrm>
          <a:prstGeom prst="roundRect">
            <a:avLst>
              <a:gd name="adj" fmla="val 140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35172" y="2096572"/>
            <a:ext cx="7846457" cy="5281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318528" y="2214086"/>
            <a:ext cx="159150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System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283892" y="2214086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Methodology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10245447" y="2214086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Advantages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12207002" y="2214086"/>
            <a:ext cx="159150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Limitations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135172" y="2624733"/>
            <a:ext cx="7846457" cy="82129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318528" y="2742248"/>
            <a:ext cx="159150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OpenCV Motion Detection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8283892" y="2742248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Frame Difference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10245447" y="2742248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 Cost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12207002" y="2742248"/>
            <a:ext cx="159150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False Positives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135172" y="3446026"/>
            <a:ext cx="7846457" cy="82129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318528" y="3563541"/>
            <a:ext cx="159150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PIR Sensor Systems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8283892" y="3563541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Infrared Sensing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10245447" y="3563541"/>
            <a:ext cx="158769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 Implementation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12207002" y="3563541"/>
            <a:ext cx="159150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Limited Detection Range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6135172" y="4267319"/>
            <a:ext cx="7846457" cy="82129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6318528" y="4384834"/>
            <a:ext cx="159150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Commercial AI Cameras</a:t>
            </a: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8283892" y="4384834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10245447" y="4384834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Accuracy</a:t>
            </a:r>
            <a:endParaRPr lang="en-US" sz="1400" dirty="0"/>
          </a:p>
        </p:txBody>
      </p:sp>
      <p:sp>
        <p:nvSpPr>
          <p:cNvPr id="24" name="Text 21"/>
          <p:cNvSpPr/>
          <p:nvPr/>
        </p:nvSpPr>
        <p:spPr>
          <a:xfrm>
            <a:off x="12207002" y="4384834"/>
            <a:ext cx="159150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Expensive</a:t>
            </a:r>
            <a:endParaRPr lang="en-US" sz="1400" dirty="0"/>
          </a:p>
        </p:txBody>
      </p:sp>
      <p:sp>
        <p:nvSpPr>
          <p:cNvPr id="25" name="Shape 22"/>
          <p:cNvSpPr/>
          <p:nvPr/>
        </p:nvSpPr>
        <p:spPr>
          <a:xfrm>
            <a:off x="6135172" y="5088612"/>
            <a:ext cx="7846457" cy="82129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6318528" y="5206127"/>
            <a:ext cx="159150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Raspberry Pi Security</a:t>
            </a:r>
            <a:endParaRPr lang="en-US" sz="1400" dirty="0"/>
          </a:p>
        </p:txBody>
      </p:sp>
      <p:sp>
        <p:nvSpPr>
          <p:cNvPr id="27" name="Text 24"/>
          <p:cNvSpPr/>
          <p:nvPr/>
        </p:nvSpPr>
        <p:spPr>
          <a:xfrm>
            <a:off x="8283892" y="5206127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Computer Vision</a:t>
            </a:r>
            <a:endParaRPr lang="en-US" sz="1400" dirty="0"/>
          </a:p>
        </p:txBody>
      </p:sp>
      <p:sp>
        <p:nvSpPr>
          <p:cNvPr id="28" name="Text 25"/>
          <p:cNvSpPr/>
          <p:nvPr/>
        </p:nvSpPr>
        <p:spPr>
          <a:xfrm>
            <a:off x="10245447" y="5206127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Flexible</a:t>
            </a:r>
            <a:endParaRPr lang="en-US" sz="1400" dirty="0"/>
          </a:p>
        </p:txBody>
      </p:sp>
      <p:sp>
        <p:nvSpPr>
          <p:cNvPr id="29" name="Text 26"/>
          <p:cNvSpPr/>
          <p:nvPr/>
        </p:nvSpPr>
        <p:spPr>
          <a:xfrm>
            <a:off x="12207002" y="5206127"/>
            <a:ext cx="159150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Computational Limitations</a:t>
            </a:r>
            <a:endParaRPr lang="en-US" sz="1400" dirty="0"/>
          </a:p>
        </p:txBody>
      </p:sp>
      <p:sp>
        <p:nvSpPr>
          <p:cNvPr id="30" name="Shape 27"/>
          <p:cNvSpPr/>
          <p:nvPr/>
        </p:nvSpPr>
        <p:spPr>
          <a:xfrm>
            <a:off x="6135172" y="5909905"/>
            <a:ext cx="7846457" cy="82129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1" name="Text 28"/>
          <p:cNvSpPr/>
          <p:nvPr/>
        </p:nvSpPr>
        <p:spPr>
          <a:xfrm>
            <a:off x="6318528" y="6027420"/>
            <a:ext cx="159150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Models</a:t>
            </a:r>
            <a:endParaRPr lang="en-US" sz="1400" dirty="0"/>
          </a:p>
        </p:txBody>
      </p:sp>
      <p:sp>
        <p:nvSpPr>
          <p:cNvPr id="32" name="Text 29"/>
          <p:cNvSpPr/>
          <p:nvPr/>
        </p:nvSpPr>
        <p:spPr>
          <a:xfrm>
            <a:off x="8283892" y="6027420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Neural Networks</a:t>
            </a:r>
            <a:endParaRPr lang="en-US" sz="1400" dirty="0"/>
          </a:p>
        </p:txBody>
      </p:sp>
      <p:sp>
        <p:nvSpPr>
          <p:cNvPr id="33" name="Text 30"/>
          <p:cNvSpPr/>
          <p:nvPr/>
        </p:nvSpPr>
        <p:spPr>
          <a:xfrm>
            <a:off x="10245447" y="6027420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Adaptive Learning</a:t>
            </a:r>
            <a:endParaRPr lang="en-US" sz="1400" dirty="0"/>
          </a:p>
        </p:txBody>
      </p:sp>
      <p:sp>
        <p:nvSpPr>
          <p:cNvPr id="34" name="Text 31"/>
          <p:cNvSpPr/>
          <p:nvPr/>
        </p:nvSpPr>
        <p:spPr>
          <a:xfrm>
            <a:off x="12207002" y="6027420"/>
            <a:ext cx="159150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Complex Setup</a:t>
            </a:r>
            <a:endParaRPr lang="en-US" sz="1400" dirty="0"/>
          </a:p>
        </p:txBody>
      </p:sp>
      <p:sp>
        <p:nvSpPr>
          <p:cNvPr id="35" name="Shape 32"/>
          <p:cNvSpPr/>
          <p:nvPr/>
        </p:nvSpPr>
        <p:spPr>
          <a:xfrm>
            <a:off x="6135172" y="6731198"/>
            <a:ext cx="7846457" cy="82129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6" name="Text 33"/>
          <p:cNvSpPr/>
          <p:nvPr/>
        </p:nvSpPr>
        <p:spPr>
          <a:xfrm>
            <a:off x="6318528" y="6848713"/>
            <a:ext cx="159150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Cloud-Connected Systems</a:t>
            </a:r>
            <a:endParaRPr lang="en-US" sz="1400" dirty="0"/>
          </a:p>
        </p:txBody>
      </p:sp>
      <p:sp>
        <p:nvSpPr>
          <p:cNvPr id="37" name="Text 34"/>
          <p:cNvSpPr/>
          <p:nvPr/>
        </p:nvSpPr>
        <p:spPr>
          <a:xfrm>
            <a:off x="8283892" y="6848713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Remote Monitoring</a:t>
            </a:r>
            <a:endParaRPr lang="en-US" sz="1400" dirty="0"/>
          </a:p>
        </p:txBody>
      </p:sp>
      <p:sp>
        <p:nvSpPr>
          <p:cNvPr id="38" name="Text 35"/>
          <p:cNvSpPr/>
          <p:nvPr/>
        </p:nvSpPr>
        <p:spPr>
          <a:xfrm>
            <a:off x="10245447" y="6848713"/>
            <a:ext cx="158769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Scalable</a:t>
            </a:r>
            <a:endParaRPr lang="en-US" sz="1400" dirty="0"/>
          </a:p>
        </p:txBody>
      </p:sp>
      <p:sp>
        <p:nvSpPr>
          <p:cNvPr id="39" name="Text 36"/>
          <p:cNvSpPr/>
          <p:nvPr/>
        </p:nvSpPr>
        <p:spPr>
          <a:xfrm>
            <a:off x="12207002" y="6848713"/>
            <a:ext cx="1591508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Dependency on Internet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469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Problem Statement: Gaps in Current Security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04624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939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Lack of Intelligence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42947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Existing systems struggle with intelligent threat discrimination.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704624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939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Cost Barriers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42947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Low-cost implementation options are limited.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61652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48509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Inflexible Systems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34138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Current systems lack flexible customization for unique needs.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19386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goal is an affordable, intelligent intruder detection system. Specific challenges include minimizing false alarms and enabling quick threat response.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041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Proposed Solution: An Intelligent System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461855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688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Central Unit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17908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Raspberry Pi 4 serves as the core processor.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822740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0495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AI Detection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539972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powers intelligent detection capabilities.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183624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4104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Multi-Modal Sensing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590085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Utilizes a combination of sensors for enhanced accuracy.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93790" y="679965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features include computer vision, real-time alerts, and customizable parameters.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2868"/>
            <a:ext cx="109432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Methodology: Components and Workflow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68623"/>
            <a:ext cx="30426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Hardware Components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497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Raspberry Pi 4 (4GB/8GB RAM)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19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High-resolution camera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4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Infrared sensors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636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Network connectivity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2686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Software Stack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8497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Python-based ML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2919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OpenCV for image processing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734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TensorFlow for neural networks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8737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workflow involves continuous video analysis and machine learning threat classification.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76519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System Architecture Diagram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028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Physical Layer</a:t>
            </a:r>
            <a:endParaRPr lang="en-US" sz="2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980033" y="400609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9597628" y="28020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Processing Layer</a:t>
            </a:r>
            <a:endParaRPr lang="en-US" sz="2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743230" y="298811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500" dirty="0"/>
          </a:p>
        </p:txBody>
      </p:sp>
      <p:sp>
        <p:nvSpPr>
          <p:cNvPr id="9" name="Text 5"/>
          <p:cNvSpPr/>
          <p:nvPr/>
        </p:nvSpPr>
        <p:spPr>
          <a:xfrm>
            <a:off x="9597628" y="5254585"/>
            <a:ext cx="2879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Communication Layer</a:t>
            </a:r>
            <a:endParaRPr lang="en-US" sz="22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743230" y="502408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500" dirty="0"/>
          </a:p>
        </p:txBody>
      </p:sp>
      <p:sp>
        <p:nvSpPr>
          <p:cNvPr id="12" name="Text 7"/>
          <p:cNvSpPr/>
          <p:nvPr/>
        </p:nvSpPr>
        <p:spPr>
          <a:xfrm>
            <a:off x="793790" y="67431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is organized into three layers: physical, processing, and communication. The processing layer does Image Preprocessing and Machine Learning.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252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Flow Diagram: Processing the Data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82979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2882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Input Sources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373398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Camera streams and sensor inputs.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963114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39631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Processing Steps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453533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Frame capture, preprocessing, and feature extraction.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043249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50432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Classification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533668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to categorise potential threats.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3785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flows from input sources through processing steps to output channels.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60158"/>
            <a:ext cx="75515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System Performance Metrics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422446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95.7%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666548" y="34542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Detection 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28421" y="2422446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&lt;3%</a:t>
            </a:r>
            <a:endParaRPr lang="en-US" sz="5850" dirty="0"/>
          </a:p>
        </p:txBody>
      </p:sp>
      <p:sp>
        <p:nvSpPr>
          <p:cNvPr id="7" name="Text 4"/>
          <p:cNvSpPr/>
          <p:nvPr/>
        </p:nvSpPr>
        <p:spPr>
          <a:xfrm>
            <a:off x="10614898" y="34542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False Positive Rate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8254246" y="4602361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&lt;0.5</a:t>
            </a:r>
            <a:endParaRPr lang="en-US" sz="5850" dirty="0"/>
          </a:p>
        </p:txBody>
      </p:sp>
      <p:sp>
        <p:nvSpPr>
          <p:cNvPr id="9" name="Text 6"/>
          <p:cNvSpPr/>
          <p:nvPr/>
        </p:nvSpPr>
        <p:spPr>
          <a:xfrm>
            <a:off x="8383429" y="5634157"/>
            <a:ext cx="33497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Response Time (seconds)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280190" y="624363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achieves high accuracy and low false positives with a fast response time. Implementation cost remains under $250.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2025-03-30T17:16:42Z</dcterms:created>
  <dcterms:modified xsi:type="dcterms:W3CDTF">2025-03-30T17:16:42Z</dcterms:modified>
</cp:coreProperties>
</file>